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29" r:id="rId2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AA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3" autoAdjust="0"/>
    <p:restoredTop sz="90837" autoAdjust="0"/>
  </p:normalViewPr>
  <p:slideViewPr>
    <p:cSldViewPr snapToGrid="0">
      <p:cViewPr>
        <p:scale>
          <a:sx n="125" d="100"/>
          <a:sy n="125" d="100"/>
        </p:scale>
        <p:origin x="-341" y="485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274638" y="1108075"/>
            <a:ext cx="9845676" cy="5538788"/>
          </a:xfrm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1096306" indent="-42165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686622" indent="-337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2361272" indent="-337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3035921" indent="-337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3710569" indent="-337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4385219" indent="-337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5059869" indent="-337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5734517" indent="-337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69DA85C6-77EF-4A83-AA67-61F693EF36F6}" type="slidenum">
              <a:rPr lang="en-US" smtClean="0">
                <a:solidFill>
                  <a:prstClr val="black"/>
                </a:solidFill>
              </a:rPr>
              <a:pPr eaLnBrk="1" hangingPunct="1">
                <a:defRPr/>
              </a:pPr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4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9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3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8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77743" y="4947901"/>
            <a:ext cx="2133600" cy="154781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A812F-8479-4F37-8662-4BBFDADD9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0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4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9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4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9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4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9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82" y="786358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6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5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82" y="794152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.com/product/TPS2514A" TargetMode="External"/><Relationship Id="rId13" Type="http://schemas.openxmlformats.org/officeDocument/2006/relationships/hyperlink" Target="http://www.ti.com/product/CSD16323Q3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://www.ti.com/product/TPS25740" TargetMode="External"/><Relationship Id="rId12" Type="http://schemas.openxmlformats.org/officeDocument/2006/relationships/hyperlink" Target="http://www.ti.com/product/TPD2E1B06" TargetMode="External"/><Relationship Id="rId1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ti.com/product/CSD17483F4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ti.com/product/lm5175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://www.ti.com/lit/pdf/" TargetMode="External"/><Relationship Id="rId15" Type="http://schemas.openxmlformats.org/officeDocument/2006/relationships/hyperlink" Target="http://www.ti.com/product/CSD17578Q3A" TargetMode="External"/><Relationship Id="rId10" Type="http://schemas.openxmlformats.org/officeDocument/2006/relationships/hyperlink" Target="http://www.ti.com/product/TL331" TargetMode="External"/><Relationship Id="rId4" Type="http://schemas.openxmlformats.org/officeDocument/2006/relationships/hyperlink" Target="http://www.ti.com/tool/pmp40000" TargetMode="External"/><Relationship Id="rId9" Type="http://schemas.openxmlformats.org/officeDocument/2006/relationships/hyperlink" Target="http://www.ti.com/product/TLV704" TargetMode="External"/><Relationship Id="rId14" Type="http://schemas.openxmlformats.org/officeDocument/2006/relationships/hyperlink" Target="http://www.ti.com/product/CSD17577Q3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8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831779"/>
            <a:ext cx="1323974" cy="32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31774" y="63665"/>
            <a:ext cx="8636003" cy="729354"/>
          </a:xfrm>
        </p:spPr>
        <p:txBody>
          <a:bodyPr/>
          <a:lstStyle/>
          <a:p>
            <a:r>
              <a:rPr lang="en-US" sz="2500" dirty="0" smtClean="0"/>
              <a:t>65W USB Type C PD </a:t>
            </a:r>
            <a:r>
              <a:rPr lang="en-US" sz="2500" dirty="0"/>
              <a:t>DFP </a:t>
            </a:r>
            <a:r>
              <a:rPr lang="en-US" sz="2500" dirty="0" smtClean="0"/>
              <a:t>with 2~3 Cell Battery Input Reference Design</a:t>
            </a:r>
            <a:endParaRPr lang="en-US" sz="2500" dirty="0" smtClean="0">
              <a:solidFill>
                <a:srgbClr val="DE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3213" y="1428750"/>
            <a:ext cx="4257676" cy="14954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High Discharging Power up to 20V/3A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Fully support Type C PD Profile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Compatibility with 2S,3S Cell Input</a:t>
            </a:r>
            <a:endParaRPr lang="en-US" sz="1100" dirty="0">
              <a:solidFill>
                <a:srgbClr val="000000"/>
              </a:solidFill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High Efficiency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Small Size with Low Component Count</a:t>
            </a:r>
            <a:endParaRPr lang="en-US" sz="1100" dirty="0">
              <a:solidFill>
                <a:srgbClr val="000000"/>
              </a:solidFill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Pure Analog Configuration for Type C PD Negotiation</a:t>
            </a:r>
            <a:endParaRPr lang="en-US" sz="1100" dirty="0">
              <a:solidFill>
                <a:srgbClr val="000000"/>
              </a:solidFill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300" dirty="0">
              <a:solidFill>
                <a:srgbClr val="000000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10102" y="1428750"/>
            <a:ext cx="4257675" cy="8358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Use of pure analog configuration simplifies the design process significantly for USB Type C PD products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000000"/>
                </a:solidFill>
              </a:rPr>
              <a:t>Small solution size due to the integrated amplifiers, drivers and protection mechanism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1625" y="3098006"/>
            <a:ext cx="4257675" cy="16061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2472" name="Rectangle 3"/>
          <p:cNvSpPr>
            <a:spLocks noChangeArrowheads="1"/>
          </p:cNvSpPr>
          <p:nvPr/>
        </p:nvSpPr>
        <p:spPr bwMode="auto">
          <a:xfrm>
            <a:off x="3495675" y="1340363"/>
            <a:ext cx="0" cy="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2473" name="Rectangle 14"/>
          <p:cNvSpPr>
            <a:spLocks noChangeArrowheads="1"/>
          </p:cNvSpPr>
          <p:nvPr/>
        </p:nvSpPr>
        <p:spPr bwMode="auto">
          <a:xfrm>
            <a:off x="303214" y="1171575"/>
            <a:ext cx="4257675" cy="257175"/>
          </a:xfrm>
          <a:prstGeom prst="rect">
            <a:avLst/>
          </a:prstGeom>
          <a:solidFill>
            <a:srgbClr val="DE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FF"/>
                </a:solidFill>
                <a:cs typeface="Arial" pitchFamily="34" charset="0"/>
              </a:rPr>
              <a:t>Design Features</a:t>
            </a:r>
            <a:endParaRPr lang="en-US" sz="16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2475" name="Rectangle 14"/>
          <p:cNvSpPr>
            <a:spLocks noChangeArrowheads="1"/>
          </p:cNvSpPr>
          <p:nvPr/>
        </p:nvSpPr>
        <p:spPr bwMode="auto">
          <a:xfrm>
            <a:off x="4610102" y="1171575"/>
            <a:ext cx="4257675" cy="257175"/>
          </a:xfrm>
          <a:prstGeom prst="rect">
            <a:avLst/>
          </a:prstGeom>
          <a:solidFill>
            <a:srgbClr val="DE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FF"/>
                </a:solidFill>
                <a:cs typeface="Arial" pitchFamily="34" charset="0"/>
              </a:rPr>
              <a:t>Design Benefits</a:t>
            </a:r>
            <a:endParaRPr lang="en-US" sz="16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2476" name="Rectangle 14"/>
          <p:cNvSpPr>
            <a:spLocks noChangeArrowheads="1"/>
          </p:cNvSpPr>
          <p:nvPr/>
        </p:nvSpPr>
        <p:spPr bwMode="auto">
          <a:xfrm>
            <a:off x="303214" y="2924175"/>
            <a:ext cx="4257675" cy="257175"/>
          </a:xfrm>
          <a:prstGeom prst="rect">
            <a:avLst/>
          </a:prstGeom>
          <a:solidFill>
            <a:srgbClr val="DE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FFFFFF"/>
                </a:solidFill>
                <a:cs typeface="Arial" pitchFamily="34" charset="0"/>
              </a:rPr>
              <a:t>Tools &amp; Resources</a:t>
            </a:r>
          </a:p>
        </p:txBody>
      </p:sp>
      <p:sp>
        <p:nvSpPr>
          <p:cNvPr id="62477" name="Text Box 24"/>
          <p:cNvSpPr txBox="1">
            <a:spLocks noChangeArrowheads="1"/>
          </p:cNvSpPr>
          <p:nvPr/>
        </p:nvSpPr>
        <p:spPr bwMode="auto">
          <a:xfrm>
            <a:off x="1992312" y="3208735"/>
            <a:ext cx="2503488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  <a:hlinkClick r:id="rId4"/>
              </a:rPr>
              <a:t>PMP40000 </a:t>
            </a:r>
            <a:r>
              <a:rPr lang="en-US" sz="1100" b="1" dirty="0">
                <a:solidFill>
                  <a:srgbClr val="000000"/>
                </a:solidFill>
                <a:cs typeface="Arial" pitchFamily="34" charset="0"/>
                <a:hlinkClick r:id="rId4"/>
              </a:rPr>
              <a:t>Tools 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  <a:hlinkClick r:id="rId4"/>
              </a:rPr>
              <a:t>Folder</a:t>
            </a:r>
            <a:endParaRPr lang="en-US" sz="1100" b="1" dirty="0">
              <a:solidFill>
                <a:srgbClr val="0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100" b="1" dirty="0">
                <a:solidFill>
                  <a:srgbClr val="000000"/>
                </a:solidFill>
                <a:cs typeface="Arial" pitchFamily="34" charset="0"/>
                <a:hlinkClick r:id="rId5"/>
              </a:rPr>
              <a:t>Design </a:t>
            </a:r>
            <a:r>
              <a:rPr lang="en-US" sz="1100" b="1" dirty="0" smtClean="0">
                <a:solidFill>
                  <a:srgbClr val="000000"/>
                </a:solidFill>
                <a:cs typeface="Arial" pitchFamily="34" charset="0"/>
                <a:hlinkClick r:id="rId5"/>
              </a:rPr>
              <a:t>Guide</a:t>
            </a:r>
            <a:endParaRPr lang="en-US" sz="1100" b="1" dirty="0">
              <a:solidFill>
                <a:srgbClr val="0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050" b="1" dirty="0">
                <a:solidFill>
                  <a:srgbClr val="000000"/>
                </a:solidFill>
                <a:cs typeface="Arial" pitchFamily="34" charset="0"/>
              </a:rPr>
              <a:t>Design Files: </a:t>
            </a:r>
            <a:r>
              <a:rPr lang="en-US" sz="1000" dirty="0">
                <a:solidFill>
                  <a:srgbClr val="000000"/>
                </a:solidFill>
                <a:cs typeface="Arial" pitchFamily="34" charset="0"/>
              </a:rPr>
              <a:t>Schematics, BOM, 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Layout, </a:t>
            </a:r>
            <a:r>
              <a:rPr lang="en-US" sz="1000" dirty="0">
                <a:solidFill>
                  <a:srgbClr val="000000"/>
                </a:solidFill>
                <a:cs typeface="Arial" pitchFamily="34" charset="0"/>
              </a:rPr>
              <a:t>and 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more</a:t>
            </a:r>
            <a:endParaRPr lang="de-DE" sz="1000" dirty="0">
              <a:solidFill>
                <a:srgbClr val="0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de-DE" sz="1050" b="1" dirty="0">
                <a:solidFill>
                  <a:srgbClr val="000000"/>
                </a:solidFill>
                <a:cs typeface="Arial" pitchFamily="34" charset="0"/>
              </a:rPr>
              <a:t>Device Datasheets: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6"/>
              </a:rPr>
              <a:t>LM5175</a:t>
            </a:r>
            <a:endParaRPr lang="en-US" sz="900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7"/>
              </a:rPr>
              <a:t>TPS25740</a:t>
            </a:r>
            <a:endParaRPr lang="en-US" sz="900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8"/>
              </a:rPr>
              <a:t>TPS2514A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9"/>
              </a:rPr>
              <a:t>TLV70450</a:t>
            </a:r>
            <a:endParaRPr lang="en-US" sz="900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>
              <a:buClr>
                <a:srgbClr val="000000"/>
              </a:buClr>
              <a:buFontTx/>
              <a:buChar char="•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10"/>
              </a:rPr>
              <a:t>TL331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269876" y="736999"/>
            <a:ext cx="4340225" cy="43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600" b="1" i="1" kern="0" dirty="0">
                <a:solidFill>
                  <a:srgbClr val="000000"/>
                </a:solidFill>
                <a:cs typeface="Tahoma" pitchFamily="34" charset="0"/>
              </a:rPr>
              <a:t>TI Designs Number: </a:t>
            </a:r>
            <a:r>
              <a:rPr lang="en-US" sz="1600" b="1" i="1" kern="0" dirty="0" smtClean="0">
                <a:solidFill>
                  <a:srgbClr val="000000"/>
                </a:solidFill>
                <a:cs typeface="Tahoma" pitchFamily="34" charset="0"/>
              </a:rPr>
              <a:t>PMP40000</a:t>
            </a:r>
            <a:endParaRPr lang="en-US" i="1" kern="0" dirty="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1" y="3208735"/>
            <a:ext cx="10390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Board Image</a:t>
            </a:r>
            <a:endParaRPr lang="en-US" sz="11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648200" y="2318392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Block Diagram</a:t>
            </a:r>
            <a:endParaRPr lang="en-US" sz="11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3470345"/>
            <a:ext cx="1600200" cy="1013017"/>
          </a:xfrm>
          <a:prstGeom prst="rect">
            <a:avLst/>
          </a:prstGeom>
        </p:spPr>
      </p:pic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2955132" y="4004702"/>
            <a:ext cx="184547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80975" indent="-180975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>
              <a:buClr>
                <a:srgbClr val="000000"/>
              </a:buClr>
              <a:buFontTx/>
              <a:buChar char="•"/>
            </a:pPr>
            <a:r>
              <a:rPr lang="en-US" sz="900" dirty="0">
                <a:solidFill>
                  <a:srgbClr val="000000"/>
                </a:solidFill>
                <a:cs typeface="Arial" pitchFamily="34" charset="0"/>
                <a:hlinkClick r:id="rId12"/>
              </a:rPr>
              <a:t>TPD2E1B06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13"/>
              </a:rPr>
              <a:t>CSD16323Q3</a:t>
            </a:r>
            <a:endParaRPr lang="en-US" sz="900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14"/>
              </a:rPr>
              <a:t>CSD17577Q3A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15"/>
              </a:rPr>
              <a:t>CSD17578Q3A</a:t>
            </a:r>
            <a:endParaRPr lang="en-US" sz="900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>
              <a:buClr>
                <a:srgbClr val="000000"/>
              </a:buClr>
              <a:buFontTx/>
              <a:buChar char="•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16"/>
              </a:rPr>
              <a:t>CSD17483F4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7" y="2644650"/>
            <a:ext cx="3434903" cy="198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94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12874</TotalTime>
  <Words>122</Words>
  <Application>Microsoft Office PowerPoint</Application>
  <PresentationFormat>On-screen Show (16:9)</PresentationFormat>
  <Paragraphs>30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FinalPowerpoint</vt:lpstr>
      <vt:lpstr>65W USB Type C PD DFP with 2~3 Cell Battery Input Reference Design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Brollo, Clementina</dc:creator>
  <cp:lastModifiedBy>Ou, Ying Yang</cp:lastModifiedBy>
  <cp:revision>156</cp:revision>
  <dcterms:created xsi:type="dcterms:W3CDTF">2007-12-19T20:51:45Z</dcterms:created>
  <dcterms:modified xsi:type="dcterms:W3CDTF">2016-03-10T10:20:27Z</dcterms:modified>
</cp:coreProperties>
</file>