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30" r:id="rId5"/>
  </p:sldMasterIdLst>
  <p:notesMasterIdLst>
    <p:notesMasterId r:id="rId7"/>
  </p:notesMasterIdLst>
  <p:handoutMasterIdLst>
    <p:handoutMasterId r:id="rId8"/>
  </p:handoutMasterIdLst>
  <p:sldIdLst>
    <p:sldId id="374" r:id="rId6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853" autoAdjust="0"/>
    <p:restoredTop sz="90837" autoAdjust="0"/>
  </p:normalViewPr>
  <p:slideViewPr>
    <p:cSldViewPr snapToGrid="0">
      <p:cViewPr varScale="1">
        <p:scale>
          <a:sx n="118" d="100"/>
          <a:sy n="118" d="100"/>
        </p:scale>
        <p:origin x="-989" y="-77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850" y="-96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274638" y="1108075"/>
            <a:ext cx="9845676" cy="5538788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Target Applications, (Make Tools/Software -&gt; Ecosystem)</a:t>
            </a:r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1096407" indent="-42169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686778" indent="-337356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2361490" indent="-337356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3036201" indent="-337356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3710912" indent="-3373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4385624" indent="-3373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5060335" indent="-3373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5735046" indent="-33735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BFF24A88-51A0-4D36-BB33-BE8FF32C773F}" type="slidenum">
              <a:rPr lang="en-US" smtClean="0">
                <a:solidFill>
                  <a:srgbClr val="000000"/>
                </a:solidFill>
              </a:rPr>
              <a:pPr eaLnBrk="1" hangingPunct="1">
                <a:defRPr/>
              </a:pPr>
              <a:t>1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7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9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4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6"/>
            <a:ext cx="5486400" cy="425053"/>
          </a:xfrm>
        </p:spPr>
        <p:txBody>
          <a:bodyPr anchor="b"/>
          <a:lstStyle>
            <a:lvl1pPr algn="l"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0895" indent="0">
              <a:buNone/>
              <a:defRPr sz="2300"/>
            </a:lvl2pPr>
            <a:lvl3pPr marL="761790" indent="0">
              <a:buNone/>
              <a:defRPr sz="2000"/>
            </a:lvl3pPr>
            <a:lvl4pPr marL="1142683" indent="0">
              <a:buNone/>
              <a:defRPr sz="1700"/>
            </a:lvl4pPr>
            <a:lvl5pPr marL="1523573" indent="0">
              <a:buNone/>
              <a:defRPr sz="1700"/>
            </a:lvl5pPr>
            <a:lvl6pPr marL="1904467" indent="0">
              <a:buNone/>
              <a:defRPr sz="1700"/>
            </a:lvl6pPr>
            <a:lvl7pPr marL="2285362" indent="0">
              <a:buNone/>
              <a:defRPr sz="1700"/>
            </a:lvl7pPr>
            <a:lvl8pPr marL="2666253" indent="0">
              <a:buNone/>
              <a:defRPr sz="1700"/>
            </a:lvl8pPr>
            <a:lvl9pPr marL="3047146" indent="0">
              <a:buNone/>
              <a:defRPr sz="17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7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Aft>
                <a:spcPct val="0"/>
              </a:spcAft>
              <a:buNone/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5F34B-1C25-4090-A4A7-9CEE84F43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E2BCE-81FD-49AD-8F3F-8C803C0A8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8" y="107157"/>
            <a:ext cx="2141537" cy="4301728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E699-3BC5-4E82-A48B-54CC42B0E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77743" y="4947904"/>
            <a:ext cx="2133600" cy="154781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A812F-8479-4F37-8662-4BBFDADD9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0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BF22B-21BC-49F0-A09A-3B9B303D5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080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8244B-6772-4BB4-AD15-CBEEC20B54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759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50F88-A7C8-4FF0-9ED2-8E3D5D1E64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864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381000" y="1257302"/>
            <a:ext cx="8394700" cy="828675"/>
            <a:chOff x="160" y="816"/>
            <a:chExt cx="5288" cy="696"/>
          </a:xfrm>
        </p:grpSpPr>
        <p:sp>
          <p:nvSpPr>
            <p:cNvPr id="3" name="Rectangle 3"/>
            <p:cNvSpPr>
              <a:spLocks noChangeArrowheads="1"/>
            </p:cNvSpPr>
            <p:nvPr userDrawn="1"/>
          </p:nvSpPr>
          <p:spPr bwMode="auto">
            <a:xfrm>
              <a:off x="160" y="816"/>
              <a:ext cx="5288" cy="69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4" name="Picture 4" descr="ti 2010 white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2" y="1006"/>
              <a:ext cx="859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8556977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lected_powerpoint_bg_2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7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9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5571E-02C7-4909-A943-092A83DD3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E2F9E-AD66-4FBA-BE9B-0618B21F71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430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lected_powerpoint_bg_1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7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9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96A3-1C74-4210-9B46-F757C8F29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lected_powerpoint_bg_1_grey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0298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7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9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7816-A48B-4805-9A47-CE865F4F1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82" y="786358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33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/>
            </a:lvl1pPr>
            <a:lvl2pPr marL="380895" indent="0">
              <a:buNone/>
              <a:defRPr sz="1500"/>
            </a:lvl2pPr>
            <a:lvl3pPr marL="761790" indent="0">
              <a:buNone/>
              <a:defRPr sz="1300"/>
            </a:lvl3pPr>
            <a:lvl4pPr marL="1142683" indent="0">
              <a:buNone/>
              <a:defRPr sz="1200"/>
            </a:lvl4pPr>
            <a:lvl5pPr marL="1523573" indent="0">
              <a:buNone/>
              <a:defRPr sz="1200"/>
            </a:lvl5pPr>
            <a:lvl6pPr marL="1904467" indent="0">
              <a:buNone/>
              <a:defRPr sz="1200"/>
            </a:lvl6pPr>
            <a:lvl7pPr marL="2285362" indent="0">
              <a:buNone/>
              <a:defRPr sz="1200"/>
            </a:lvl7pPr>
            <a:lvl8pPr marL="2666253" indent="0">
              <a:buNone/>
              <a:defRPr sz="1200"/>
            </a:lvl8pPr>
            <a:lvl9pPr marL="3047146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4537472"/>
            <a:ext cx="2133600" cy="15478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118DC-F0C3-4C61-9EEA-2C495CD045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6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41910" y="4743450"/>
            <a:ext cx="874014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5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82" y="794153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0" fontAlgn="base" hangingPunct="0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56"/>
            <a:ext cx="8458200" cy="61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6" y="889397"/>
            <a:ext cx="8467725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58907"/>
            <a:ext cx="2133600" cy="15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latin typeface="+mn-lt"/>
              </a:defRPr>
            </a:lvl1pPr>
          </a:lstStyle>
          <a:p>
            <a:pPr>
              <a:defRPr/>
            </a:pPr>
            <a:fld id="{69B30995-9622-4273-9AFB-220EA41CF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auto">
          <a:xfrm>
            <a:off x="338138" y="4748215"/>
            <a:ext cx="8462962" cy="346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2" name="Picture 30" descr="ti_stk_2c_pos_rg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813699"/>
            <a:ext cx="1136650" cy="210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Slide Number Placeholder 3"/>
          <p:cNvSpPr txBox="1">
            <a:spLocks noGrp="1"/>
          </p:cNvSpPr>
          <p:nvPr userDrawn="1"/>
        </p:nvSpPr>
        <p:spPr bwMode="auto">
          <a:xfrm>
            <a:off x="6994525" y="4929191"/>
            <a:ext cx="2133600" cy="15478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D07A80C1-B768-4888-9BE0-7E9BBEC1FA84}" type="slidenum">
              <a:rPr lang="en-US" sz="8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en-US" sz="800" smtClean="0">
              <a:solidFill>
                <a:srgbClr val="000000"/>
              </a:solidFill>
            </a:endParaRPr>
          </a:p>
        </p:txBody>
      </p:sp>
      <p:sp>
        <p:nvSpPr>
          <p:cNvPr id="1032" name="Text Box 31"/>
          <p:cNvSpPr txBox="1">
            <a:spLocks noChangeArrowheads="1"/>
          </p:cNvSpPr>
          <p:nvPr/>
        </p:nvSpPr>
        <p:spPr bwMode="auto">
          <a:xfrm>
            <a:off x="304800" y="4514850"/>
            <a:ext cx="2533650" cy="2308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900" smtClean="0">
                <a:solidFill>
                  <a:srgbClr val="000000"/>
                </a:solidFill>
              </a:rPr>
              <a:t>TI Confidential – NDA Restrictions</a:t>
            </a:r>
          </a:p>
        </p:txBody>
      </p:sp>
    </p:spTree>
    <p:extLst>
      <p:ext uri="{BB962C8B-B14F-4D97-AF65-F5344CB8AC3E}">
        <p14:creationId xmlns:p14="http://schemas.microsoft.com/office/powerpoint/2010/main" val="272532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ct val="6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33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54075" indent="-165100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201738" indent="-233363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489075" indent="-173038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946275" indent="-173038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403475" indent="-173038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860675" indent="-173038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317875" indent="-173038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.com/product/TLV704" TargetMode="External"/><Relationship Id="rId13" Type="http://schemas.openxmlformats.org/officeDocument/2006/relationships/hyperlink" Target="http://www.ti.com/product/CSD17577Q3A" TargetMode="External"/><Relationship Id="rId3" Type="http://schemas.openxmlformats.org/officeDocument/2006/relationships/image" Target="../media/image7.png"/><Relationship Id="rId7" Type="http://schemas.openxmlformats.org/officeDocument/2006/relationships/hyperlink" Target="http://www.ti.com/product/TPS2514A" TargetMode="External"/><Relationship Id="rId12" Type="http://schemas.openxmlformats.org/officeDocument/2006/relationships/hyperlink" Target="http://www.ti.com/product/CSD16323Q3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ti.com/product/TPS25740" TargetMode="External"/><Relationship Id="rId11" Type="http://schemas.openxmlformats.org/officeDocument/2006/relationships/hyperlink" Target="http://www.ti.com/product/TPD2E1B06" TargetMode="External"/><Relationship Id="rId5" Type="http://schemas.openxmlformats.org/officeDocument/2006/relationships/hyperlink" Target="http://www.ti.com/product/lm5175" TargetMode="External"/><Relationship Id="rId15" Type="http://schemas.openxmlformats.org/officeDocument/2006/relationships/hyperlink" Target="http://www.ti.com/product/CSD17483F4" TargetMode="External"/><Relationship Id="rId10" Type="http://schemas.openxmlformats.org/officeDocument/2006/relationships/image" Target="../media/image8.jpeg"/><Relationship Id="rId4" Type="http://schemas.openxmlformats.org/officeDocument/2006/relationships/hyperlink" Target="file:///\\Vette02\pmp_pcb\PwrMngtSolutions\ReferenceDesigns\PMP40000%20thru%2040250_CH\PMP40001" TargetMode="External"/><Relationship Id="rId9" Type="http://schemas.openxmlformats.org/officeDocument/2006/relationships/hyperlink" Target="http://www.ti.com/product/TL331" TargetMode="External"/><Relationship Id="rId14" Type="http://schemas.openxmlformats.org/officeDocument/2006/relationships/hyperlink" Target="http://www.ti.com/product/CSD17578Q3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4"/>
          <p:cNvSpPr>
            <a:spLocks noGrp="1"/>
          </p:cNvSpPr>
          <p:nvPr>
            <p:ph type="title"/>
          </p:nvPr>
        </p:nvSpPr>
        <p:spPr>
          <a:xfrm>
            <a:off x="118000" y="98186"/>
            <a:ext cx="8458200" cy="360646"/>
          </a:xfrm>
        </p:spPr>
        <p:txBody>
          <a:bodyPr/>
          <a:lstStyle/>
          <a:p>
            <a:pPr eaLnBrk="1" hangingPunct="1"/>
            <a:r>
              <a:rPr lang="en-US" sz="1600" dirty="0" smtClean="0"/>
              <a:t>USB </a:t>
            </a:r>
            <a:r>
              <a:rPr lang="en-US" sz="1600" dirty="0"/>
              <a:t>C </a:t>
            </a:r>
            <a:r>
              <a:rPr lang="en-US" sz="1600" dirty="0" smtClean="0"/>
              <a:t>65W PD DFP </a:t>
            </a:r>
            <a:r>
              <a:rPr lang="en-US" sz="1600" dirty="0"/>
              <a:t>with 2~3 Cell </a:t>
            </a:r>
            <a:r>
              <a:rPr lang="en-US" sz="1600" dirty="0" smtClean="0"/>
              <a:t>Battery Input </a:t>
            </a:r>
            <a:r>
              <a:rPr lang="en-US" sz="1600" dirty="0"/>
              <a:t>Reference Design</a:t>
            </a:r>
            <a:r>
              <a:rPr lang="en-US" altLang="en-US" sz="1600" dirty="0" smtClean="0"/>
              <a:t> /</a:t>
            </a:r>
            <a:r>
              <a:rPr lang="en-US" sz="1050" i="1" dirty="0" smtClean="0">
                <a:solidFill>
                  <a:schemeClr val="bg1">
                    <a:lumMod val="50000"/>
                  </a:schemeClr>
                </a:solidFill>
                <a:cs typeface="Tahoma" pitchFamily="34" charset="0"/>
              </a:rPr>
              <a:t>PMP40001</a:t>
            </a:r>
            <a:r>
              <a:rPr lang="en-US" sz="1050" i="1" dirty="0">
                <a:solidFill>
                  <a:srgbClr val="000000"/>
                </a:solidFill>
                <a:cs typeface="Tahoma" pitchFamily="34" charset="0"/>
              </a:rPr>
              <a:t/>
            </a:r>
            <a:br>
              <a:rPr lang="en-US" sz="1050" i="1" dirty="0">
                <a:solidFill>
                  <a:srgbClr val="000000"/>
                </a:solidFill>
                <a:cs typeface="Tahoma" pitchFamily="34" charset="0"/>
              </a:rPr>
            </a:br>
            <a:endParaRPr lang="en-US" altLang="en-US" sz="1050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97364" y="3032589"/>
            <a:ext cx="4421807" cy="1686218"/>
            <a:chOff x="97365" y="3032589"/>
            <a:chExt cx="4422248" cy="1686218"/>
          </a:xfrm>
        </p:grpSpPr>
        <p:sp>
          <p:nvSpPr>
            <p:cNvPr id="26" name="Rectangle 25"/>
            <p:cNvSpPr/>
            <p:nvPr/>
          </p:nvSpPr>
          <p:spPr>
            <a:xfrm>
              <a:off x="120386" y="3219318"/>
              <a:ext cx="4399227" cy="1499489"/>
            </a:xfrm>
            <a:prstGeom prst="rect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ounded Rectangle 113"/>
            <p:cNvSpPr/>
            <p:nvPr/>
          </p:nvSpPr>
          <p:spPr>
            <a:xfrm>
              <a:off x="97365" y="3032589"/>
              <a:ext cx="1790700" cy="194072"/>
            </a:xfrm>
            <a:prstGeom prst="roundRect">
              <a:avLst/>
            </a:prstGeom>
            <a:solidFill>
              <a:schemeClr val="tx2"/>
            </a:solidFill>
            <a:ln w="63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200" b="1" dirty="0" smtClean="0">
                  <a:solidFill>
                    <a:srgbClr val="FFFFFF"/>
                  </a:solidFill>
                </a:rPr>
                <a:t>Tools &amp; Resources</a:t>
              </a:r>
              <a:endParaRPr lang="en-US" sz="1200" b="1" dirty="0">
                <a:solidFill>
                  <a:srgbClr val="FFFFFF"/>
                </a:solidFill>
              </a:endParaRPr>
            </a:p>
          </p:txBody>
        </p:sp>
      </p:grpSp>
      <p:pic>
        <p:nvPicPr>
          <p:cNvPr id="923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049" y="150108"/>
            <a:ext cx="1380771" cy="33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1919113" y="3279447"/>
            <a:ext cx="254229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80975" indent="-180975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112713" indent="-11271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1050" b="1" dirty="0" smtClean="0">
                <a:cs typeface="Arial" pitchFamily="34" charset="0"/>
                <a:hlinkClick r:id="rId4" action="ppaction://hlinkfile"/>
              </a:rPr>
              <a:t>PMP40001 Tools Folder</a:t>
            </a:r>
            <a:endParaRPr lang="en-US" sz="1050" b="1" dirty="0">
              <a:cs typeface="Arial" pitchFamily="34" charset="0"/>
            </a:endParaRPr>
          </a:p>
          <a:p>
            <a:pPr marL="112713" indent="-11271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1050" b="1" dirty="0" smtClean="0">
                <a:cs typeface="Arial" pitchFamily="34" charset="0"/>
              </a:rPr>
              <a:t>Design </a:t>
            </a:r>
            <a:r>
              <a:rPr lang="en-US" sz="1050" b="1" dirty="0">
                <a:cs typeface="Arial" pitchFamily="34" charset="0"/>
              </a:rPr>
              <a:t>Files: </a:t>
            </a:r>
            <a:r>
              <a:rPr lang="en-US" sz="1050" dirty="0">
                <a:cs typeface="Arial" pitchFamily="34" charset="0"/>
              </a:rPr>
              <a:t>Schematics, BOM, Gerbers, Software, and </a:t>
            </a:r>
            <a:r>
              <a:rPr lang="en-US" sz="1050" dirty="0" smtClean="0">
                <a:cs typeface="Arial" pitchFamily="34" charset="0"/>
              </a:rPr>
              <a:t>more</a:t>
            </a:r>
            <a:endParaRPr lang="de-DE" sz="1050" dirty="0">
              <a:cs typeface="Arial" pitchFamily="34" charset="0"/>
            </a:endParaRPr>
          </a:p>
          <a:p>
            <a:pPr marL="112713" indent="-11271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de-DE" sz="1050" b="1" dirty="0">
                <a:cs typeface="Arial" pitchFamily="34" charset="0"/>
              </a:rPr>
              <a:t>Device Datasheets:</a:t>
            </a:r>
          </a:p>
          <a:p>
            <a:pPr marL="282575" lvl="1" indent="-11271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‒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5"/>
              </a:rPr>
              <a:t>LM5175</a:t>
            </a:r>
            <a:endParaRPr lang="en-US" sz="900" dirty="0" smtClean="0">
              <a:solidFill>
                <a:srgbClr val="000000"/>
              </a:solidFill>
              <a:cs typeface="Arial" pitchFamily="34" charset="0"/>
            </a:endParaRPr>
          </a:p>
          <a:p>
            <a:pPr marL="282575" lvl="1" indent="-112713">
              <a:buClr>
                <a:srgbClr val="000000"/>
              </a:buClr>
              <a:buFont typeface="Arial" panose="020B0604020202020204" pitchFamily="34" charset="0"/>
              <a:buChar char="‒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6"/>
              </a:rPr>
              <a:t>TPS25740</a:t>
            </a:r>
            <a:endParaRPr lang="en-US" sz="900" dirty="0">
              <a:solidFill>
                <a:srgbClr val="000000"/>
              </a:solidFill>
              <a:cs typeface="Arial" pitchFamily="34" charset="0"/>
            </a:endParaRPr>
          </a:p>
          <a:p>
            <a:pPr marL="282575" lvl="1" indent="-112713">
              <a:buClr>
                <a:srgbClr val="000000"/>
              </a:buClr>
              <a:buFont typeface="Arial" panose="020B0604020202020204" pitchFamily="34" charset="0"/>
              <a:buChar char="‒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7"/>
              </a:rPr>
              <a:t>TPS2514A</a:t>
            </a:r>
            <a:endParaRPr lang="en-US" sz="900" dirty="0">
              <a:solidFill>
                <a:srgbClr val="000000"/>
              </a:solidFill>
              <a:cs typeface="Arial" pitchFamily="34" charset="0"/>
            </a:endParaRPr>
          </a:p>
          <a:p>
            <a:pPr marL="282575" lvl="1" indent="-112713">
              <a:buClr>
                <a:srgbClr val="000000"/>
              </a:buClr>
              <a:buFont typeface="Arial" panose="020B0604020202020204" pitchFamily="34" charset="0"/>
              <a:buChar char="‒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8"/>
              </a:rPr>
              <a:t>TLV704</a:t>
            </a:r>
            <a:endParaRPr lang="en-US" sz="900" dirty="0" smtClean="0">
              <a:solidFill>
                <a:srgbClr val="000000"/>
              </a:solidFill>
              <a:cs typeface="Arial" pitchFamily="34" charset="0"/>
            </a:endParaRPr>
          </a:p>
          <a:p>
            <a:pPr marL="282575" lvl="1" indent="-112713">
              <a:buClr>
                <a:srgbClr val="000000"/>
              </a:buClr>
              <a:buFont typeface="Arial" panose="020B0604020202020204" pitchFamily="34" charset="0"/>
              <a:buChar char="‒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9"/>
              </a:rPr>
              <a:t>TL331</a:t>
            </a:r>
            <a:endParaRPr lang="en-US" sz="9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220" name="Rectangle 62"/>
          <p:cNvSpPr>
            <a:spLocks noChangeArrowheads="1"/>
          </p:cNvSpPr>
          <p:nvPr/>
        </p:nvSpPr>
        <p:spPr bwMode="auto">
          <a:xfrm>
            <a:off x="119244" y="736997"/>
            <a:ext cx="4399926" cy="124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14300" indent="-1143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14300" indent="-1143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spcAft>
                <a:spcPts val="600"/>
              </a:spcAft>
              <a:buFont typeface="Arial" charset="0"/>
              <a:buChar char="•"/>
            </a:pPr>
            <a:endParaRPr lang="en-US" altLang="en-US" sz="1000" i="1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19113" y="17979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8001" y="2115299"/>
            <a:ext cx="4401170" cy="675626"/>
            <a:chOff x="118000" y="2115299"/>
            <a:chExt cx="4463519" cy="675626"/>
          </a:xfrm>
        </p:grpSpPr>
        <p:sp>
          <p:nvSpPr>
            <p:cNvPr id="73" name="Rounded Rectangle 72"/>
            <p:cNvSpPr/>
            <p:nvPr/>
          </p:nvSpPr>
          <p:spPr>
            <a:xfrm>
              <a:off x="118000" y="2115299"/>
              <a:ext cx="1790700" cy="194072"/>
            </a:xfrm>
            <a:prstGeom prst="roundRect">
              <a:avLst/>
            </a:prstGeom>
            <a:solidFill>
              <a:schemeClr val="tx2"/>
            </a:solidFill>
            <a:ln w="63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200" b="1" dirty="0">
                  <a:solidFill>
                    <a:srgbClr val="FFFFFF"/>
                  </a:solidFill>
                </a:rPr>
                <a:t>Target Applications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386" y="2329260"/>
              <a:ext cx="4457133" cy="461665"/>
            </a:xfrm>
            <a:prstGeom prst="rect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 smtClean="0"/>
                <a:t>Power Bank</a:t>
              </a:r>
              <a:endParaRPr lang="en-US" sz="1200" dirty="0" smtClean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 smtClean="0"/>
                <a:t>Notebook</a:t>
              </a:r>
              <a:endParaRPr lang="en-US" sz="1200" dirty="0" smtClean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0325" y="512770"/>
            <a:ext cx="4449101" cy="1424556"/>
            <a:chOff x="60325" y="512770"/>
            <a:chExt cx="4449101" cy="1424556"/>
          </a:xfrm>
        </p:grpSpPr>
        <p:sp>
          <p:nvSpPr>
            <p:cNvPr id="69" name="Rounded Rectangle 68"/>
            <p:cNvSpPr/>
            <p:nvPr/>
          </p:nvSpPr>
          <p:spPr>
            <a:xfrm>
              <a:off x="60325" y="512770"/>
              <a:ext cx="1790700" cy="194072"/>
            </a:xfrm>
            <a:prstGeom prst="roundRect">
              <a:avLst/>
            </a:prstGeom>
            <a:solidFill>
              <a:schemeClr val="tx2"/>
            </a:solidFill>
            <a:ln w="63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200" b="1" dirty="0" smtClean="0">
                  <a:solidFill>
                    <a:srgbClr val="FFFFFF"/>
                  </a:solidFill>
                </a:rPr>
                <a:t>Features</a:t>
              </a:r>
              <a:endParaRPr lang="en-US" sz="1200" b="1" dirty="0">
                <a:solidFill>
                  <a:srgbClr val="FFFFFF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7178" y="736997"/>
              <a:ext cx="4422248" cy="1200329"/>
            </a:xfrm>
            <a:prstGeom prst="rect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112713" indent="-112713">
                <a:buFont typeface="Arial" panose="020B0604020202020204" pitchFamily="34" charset="0"/>
                <a:buChar char="•"/>
              </a:pPr>
              <a:r>
                <a:rPr lang="en-US" sz="1200" dirty="0"/>
                <a:t>High Discharging Power up to 20V/3A</a:t>
              </a:r>
            </a:p>
            <a:p>
              <a:pPr marL="112713" indent="-112713">
                <a:buFont typeface="Arial" panose="020B0604020202020204" pitchFamily="34" charset="0"/>
                <a:buChar char="•"/>
              </a:pPr>
              <a:r>
                <a:rPr lang="en-US" sz="1200" dirty="0"/>
                <a:t>Fully support Type C PD Profile 4</a:t>
              </a:r>
            </a:p>
            <a:p>
              <a:pPr marL="112713" indent="-112713">
                <a:buFont typeface="Arial" panose="020B0604020202020204" pitchFamily="34" charset="0"/>
                <a:buChar char="•"/>
              </a:pPr>
              <a:r>
                <a:rPr lang="en-US" sz="1200" dirty="0"/>
                <a:t>Compatibility with 2S,3S Cell Input</a:t>
              </a:r>
            </a:p>
            <a:p>
              <a:pPr marL="112713" indent="-112713">
                <a:buFont typeface="Arial" panose="020B0604020202020204" pitchFamily="34" charset="0"/>
                <a:buChar char="•"/>
              </a:pPr>
              <a:r>
                <a:rPr lang="en-US" sz="1200" dirty="0"/>
                <a:t>High Efficiency</a:t>
              </a:r>
            </a:p>
            <a:p>
              <a:pPr marL="112713" indent="-112713">
                <a:buFont typeface="Arial" panose="020B0604020202020204" pitchFamily="34" charset="0"/>
                <a:buChar char="•"/>
              </a:pPr>
              <a:r>
                <a:rPr lang="en-US" sz="1200" dirty="0"/>
                <a:t>Small Size with Low Component Count</a:t>
              </a:r>
            </a:p>
            <a:p>
              <a:pPr marL="112713" indent="-112713">
                <a:buFont typeface="Arial" panose="020B0604020202020204" pitchFamily="34" charset="0"/>
                <a:buChar char="•"/>
              </a:pPr>
              <a:r>
                <a:rPr lang="en-US" sz="1200" dirty="0"/>
                <a:t>Pure Analog Configuration for Type C PD </a:t>
              </a:r>
              <a:r>
                <a:rPr lang="en-US" sz="1200" dirty="0" smtClean="0"/>
                <a:t>Negotiation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622514" y="533318"/>
            <a:ext cx="4422248" cy="1134389"/>
            <a:chOff x="4622514" y="533318"/>
            <a:chExt cx="4422248" cy="856496"/>
          </a:xfrm>
        </p:grpSpPr>
        <p:sp>
          <p:nvSpPr>
            <p:cNvPr id="40" name="Rounded Rectangle 39"/>
            <p:cNvSpPr/>
            <p:nvPr/>
          </p:nvSpPr>
          <p:spPr>
            <a:xfrm>
              <a:off x="4626483" y="533318"/>
              <a:ext cx="1790700" cy="189576"/>
            </a:xfrm>
            <a:prstGeom prst="roundRect">
              <a:avLst/>
            </a:prstGeom>
            <a:solidFill>
              <a:schemeClr val="tx2"/>
            </a:solidFill>
            <a:ln w="63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200" b="1" dirty="0" smtClean="0">
                  <a:solidFill>
                    <a:srgbClr val="FFFFFF"/>
                  </a:solidFill>
                </a:rPr>
                <a:t>Benefits</a:t>
              </a:r>
              <a:endParaRPr lang="en-US" sz="1200" b="1" dirty="0">
                <a:solidFill>
                  <a:srgbClr val="FFFFFF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622514" y="762387"/>
              <a:ext cx="4422248" cy="627427"/>
            </a:xfrm>
            <a:prstGeom prst="rect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0000"/>
                  </a:solidFill>
                </a:rPr>
                <a:t>Use of pure analog configuration simplifies the design process significantly for USB Type C PD products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0000"/>
                  </a:solidFill>
                </a:rPr>
                <a:t>Small solution size due to the integrated amplifiers, drivers and protection mechanism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83" y="3354347"/>
            <a:ext cx="1750802" cy="1229429"/>
          </a:xfrm>
          <a:prstGeom prst="rect">
            <a:avLst/>
          </a:prstGeom>
        </p:spPr>
      </p:pic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2736049" y="3923467"/>
            <a:ext cx="184547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80975" indent="-180975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763588" eaLnBrk="0" hangingPunct="0"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763588" eaLnBrk="0" fontAlgn="base" hangingPunct="0">
              <a:spcBef>
                <a:spcPct val="0"/>
              </a:spcBef>
              <a:spcAft>
                <a:spcPct val="0"/>
              </a:spcAft>
              <a:tabLst>
                <a:tab pos="1909763" algn="ctr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>
              <a:buClr>
                <a:srgbClr val="000000"/>
              </a:buClr>
              <a:buFont typeface="Arial" panose="020B0604020202020204" pitchFamily="34" charset="0"/>
              <a:buChar char="−"/>
            </a:pPr>
            <a:r>
              <a:rPr lang="en-US" sz="900" dirty="0">
                <a:solidFill>
                  <a:srgbClr val="000000"/>
                </a:solidFill>
                <a:cs typeface="Arial" pitchFamily="34" charset="0"/>
                <a:hlinkClick r:id="rId11"/>
              </a:rPr>
              <a:t>TPD2E1B06</a:t>
            </a:r>
            <a:endParaRPr lang="en-US" sz="900" dirty="0">
              <a:solidFill>
                <a:srgbClr val="000000"/>
              </a:solidFill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−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12"/>
              </a:rPr>
              <a:t>CSD16323Q3</a:t>
            </a:r>
            <a:endParaRPr lang="en-US" sz="900" dirty="0" smtClean="0">
              <a:solidFill>
                <a:srgbClr val="000000"/>
              </a:solidFill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−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13"/>
              </a:rPr>
              <a:t>CSD17577Q3A</a:t>
            </a:r>
            <a:endParaRPr lang="en-US" sz="900" dirty="0">
              <a:solidFill>
                <a:srgbClr val="000000"/>
              </a:solidFill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−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14"/>
              </a:rPr>
              <a:t>CSD17578Q3A</a:t>
            </a:r>
            <a:endParaRPr lang="en-US" sz="900" dirty="0" smtClean="0">
              <a:solidFill>
                <a:srgbClr val="000000"/>
              </a:solidFill>
              <a:cs typeface="Arial" pitchFamily="34" charset="0"/>
            </a:endParaRPr>
          </a:p>
          <a:p>
            <a:pPr lvl="1">
              <a:buClr>
                <a:srgbClr val="000000"/>
              </a:buClr>
              <a:buFont typeface="Arial" panose="020B0604020202020204" pitchFamily="34" charset="0"/>
              <a:buChar char="−"/>
            </a:pPr>
            <a:r>
              <a:rPr lang="en-US" sz="900" dirty="0" smtClean="0">
                <a:solidFill>
                  <a:srgbClr val="000000"/>
                </a:solidFill>
                <a:cs typeface="Arial" pitchFamily="34" charset="0"/>
                <a:hlinkClick r:id="rId15"/>
              </a:rPr>
              <a:t>CSD17483F4</a:t>
            </a:r>
            <a:endParaRPr lang="en-US" sz="900" dirty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872" y="2167310"/>
            <a:ext cx="4016948" cy="2327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58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_nda_powerpoint">
  <a:themeElements>
    <a:clrScheme name="FinalPowerpoint 1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AAAAAA"/>
      </a:accent1>
      <a:accent2>
        <a:srgbClr val="000000"/>
      </a:accent2>
      <a:accent3>
        <a:srgbClr val="FFFFFF"/>
      </a:accent3>
      <a:accent4>
        <a:srgbClr val="000000"/>
      </a:accent4>
      <a:accent5>
        <a:srgbClr val="D2D2D2"/>
      </a:accent5>
      <a:accent6>
        <a:srgbClr val="000000"/>
      </a:accent6>
      <a:hlink>
        <a:srgbClr val="FF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9F876E1E1ECC44B7AEB038587DA72F" ma:contentTypeVersion="0" ma:contentTypeDescription="Create a new document." ma:contentTypeScope="" ma:versionID="ec15ac77968d0512ff10bcc44cf97eb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A4B75EC-4789-42E9-A241-AAAE67CE6340}">
  <ds:schemaRefs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139308E-BC87-4837-8D12-E677C33C28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90D2432-4864-427E-A680-AFD0CCD5C1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7483</TotalTime>
  <Words>126</Words>
  <Application>Microsoft Office PowerPoint</Application>
  <PresentationFormat>On-screen Show (16:9)</PresentationFormat>
  <Paragraphs>30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FinalPowerpoint</vt:lpstr>
      <vt:lpstr>ti_nda_powerpoint</vt:lpstr>
      <vt:lpstr>USB C 65W PD DFP with 2~3 Cell Battery Input Reference Design /PMP40001 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suzetteh@ti.com</dc:creator>
  <cp:lastModifiedBy>Ou, Ying Yang</cp:lastModifiedBy>
  <cp:revision>247</cp:revision>
  <dcterms:created xsi:type="dcterms:W3CDTF">2007-12-19T20:51:45Z</dcterms:created>
  <dcterms:modified xsi:type="dcterms:W3CDTF">2016-04-15T10:16:46Z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0x010100A89F876E1E1ECC44B7AEB038587DA72F</vt:lpwstr>
  </property>
</Properties>
</file>